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3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3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3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5-1.png"/><Relationship Id="rId3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6-1.png"/><Relationship Id="rId3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7-1.png"/><Relationship Id="rId3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8-1.png"/><Relationship Id="rId3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9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0-1.png"/><Relationship Id="rId3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1-1.png"/><Relationship Id="rId3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2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" TargetMode="External"/><Relationship Id="rId1" Type="http://schemas.openxmlformats.org/officeDocument/2006/relationships/image" Target="../media/image-25-1.png"/><Relationship Id="rId3" Type="http://schemas.openxmlformats.org/officeDocument/2006/relationships/image" Target="../media/image-25-2.png"/><Relationship Id="rId4" Type="http://schemas.openxmlformats.org/officeDocument/2006/relationships/slideLayout" Target="../slideLayouts/slideLayout26.xml"/><Relationship Id="rId5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slideLayout" Target="../slideLayouts/slideLayout27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slideLayout" Target="../slideLayouts/slideLayout28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image" Target="../media/image-29-3.png"/><Relationship Id="rId4" Type="http://schemas.openxmlformats.org/officeDocument/2006/relationships/image" Target="../media/image-29-4.png"/><Relationship Id="rId5" Type="http://schemas.openxmlformats.org/officeDocument/2006/relationships/slideLayout" Target="../slideLayouts/slideLayout30.xml"/><Relationship Id="rId6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32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30566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Использование actuator и prometheus для мониторинга java приложений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064181"/>
            <a:ext cx="77481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Подробно про индикаторы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1131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Actuator при переходе по url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actuator/health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отображаются все индикаторы здоровья приложения.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27311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 умолчанию отображается только один индикатор -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34922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Чтобы включить все индикаторы доступные в приложении необходимо добавить настройку в application.properties: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3301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management.endpoint.health.show-details=always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9482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Чтобы отключить отдельный индикатор достаточно добавить настройку: 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5662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management.health.{название индикатора}.enabled=false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1843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Чтобы получить информацию про отдельный индикатор можно перейти по url: 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8023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/health/{название индикатора}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53917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539174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96835" y="311825"/>
            <a:ext cx="42554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Создание своих индикаторов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96835" y="83617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 помощью Actuator есть возможно создавать свои индикаторы здоровья которые будет доступны по url /health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396835" y="114514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 создания своего индикаторы необходимо реализовать интерфейс 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396835" y="1454110"/>
            <a:ext cx="13836729" cy="351472"/>
          </a:xfrm>
          <a:prstGeom prst="roundRect">
            <a:avLst>
              <a:gd name="adj" fmla="val 13553"/>
            </a:avLst>
          </a:prstGeom>
          <a:solidFill>
            <a:srgbClr val="DADBF1"/>
          </a:solidFill>
          <a:ln/>
        </p:spPr>
      </p:sp>
      <p:sp>
        <p:nvSpPr>
          <p:cNvPr id="8" name="Shape 5"/>
          <p:cNvSpPr/>
          <p:nvPr/>
        </p:nvSpPr>
        <p:spPr>
          <a:xfrm>
            <a:off x="391239" y="1454110"/>
            <a:ext cx="13847921" cy="351472"/>
          </a:xfrm>
          <a:prstGeom prst="roundRect">
            <a:avLst>
              <a:gd name="adj" fmla="val 4840"/>
            </a:avLst>
          </a:prstGeom>
          <a:solidFill>
            <a:srgbClr val="DADBF1"/>
          </a:solidFill>
          <a:ln/>
        </p:spPr>
      </p:sp>
      <p:sp>
        <p:nvSpPr>
          <p:cNvPr id="9" name="Text 6"/>
          <p:cNvSpPr/>
          <p:nvPr/>
        </p:nvSpPr>
        <p:spPr>
          <a:xfrm>
            <a:off x="504587" y="1539121"/>
            <a:ext cx="1362122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org.springframework.boot.actuate.health.HealthIndicator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396835" y="193309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 реализации интерфейса:</a:t>
            </a:r>
            <a:endParaRPr lang="en-US" sz="8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2242066"/>
            <a:ext cx="6953607" cy="280689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396835" y="517648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После реализации интерфейса при переходе по url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CC9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/health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отобразится новый параметр: </a:t>
            </a:r>
            <a:endParaRPr lang="en-US" sz="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5485448"/>
            <a:ext cx="4084796" cy="394251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835" y="955548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Как видно выше - появился новый индикатор - example</a:t>
            </a:r>
            <a:endParaRPr lang="en-US" sz="850" dirty="0"/>
          </a:p>
        </p:txBody>
      </p:sp>
      <p:sp>
        <p:nvSpPr>
          <p:cNvPr id="15" name="Text 10"/>
          <p:cNvSpPr/>
          <p:nvPr/>
        </p:nvSpPr>
        <p:spPr>
          <a:xfrm>
            <a:off x="396835" y="9864447"/>
            <a:ext cx="1383672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Важное замечание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Название индикатора формируется из названия класса без приставки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HealthIndicator</a:t>
            </a:r>
            <a:endParaRPr lang="en-US" sz="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06730" y="399574"/>
            <a:ext cx="3619857" cy="452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Подробно про info</a:t>
            </a:r>
            <a:endParaRPr lang="en-US" sz="2850" dirty="0"/>
          </a:p>
        </p:txBody>
      </p:sp>
      <p:sp>
        <p:nvSpPr>
          <p:cNvPr id="5" name="Text 2"/>
          <p:cNvSpPr/>
          <p:nvPr/>
        </p:nvSpPr>
        <p:spPr>
          <a:xfrm>
            <a:off x="506730" y="1069181"/>
            <a:ext cx="1361694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Конечная точка info показывает общую информацию про приложение которую она получает из файлов 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06730" y="1463635"/>
            <a:ext cx="1361694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build-info.properties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,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5CC9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git.properties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из свойств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application.properties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5CC9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06730" y="1858089"/>
            <a:ext cx="1361694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Я добавил в проект для примера вот такой плагин: </a:t>
            </a:r>
            <a:endParaRPr lang="en-US" sz="11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" y="2415421"/>
            <a:ext cx="4696658" cy="218991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337590" y="2382798"/>
            <a:ext cx="579358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506730" y="4931093"/>
            <a:ext cx="1361694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После этого при переходе по url 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/info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я получил вот такой ответ:</a:t>
            </a:r>
            <a:endParaRPr lang="en-US" sz="11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" y="5488424"/>
            <a:ext cx="2941082" cy="99536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03771" y="5455801"/>
            <a:ext cx="872740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13" name="Text 8"/>
          <p:cNvSpPr/>
          <p:nvPr/>
        </p:nvSpPr>
        <p:spPr>
          <a:xfrm>
            <a:off x="506730" y="6809542"/>
            <a:ext cx="1361694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Также можно добавлять информацию о приложении в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application.properties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с ключом info для отображения в /info: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506730" y="7203996"/>
            <a:ext cx="1361694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info.application.team=creditpolicy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506730" y="7598450"/>
            <a:ext cx="1361694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019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03396" y="395526"/>
            <a:ext cx="4840843" cy="449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Интерфейс InfoContributor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503396" y="1060728"/>
            <a:ext cx="13623608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Если нам необходимо добавить данные которые будут отображаться по url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/info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мы можем также реализовать интерфейс 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03396" y="1452563"/>
            <a:ext cx="13623608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org.springframework.boot.actuate.info.InfoContributor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03396" y="1844397"/>
            <a:ext cx="13623608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 реализации</a:t>
            </a:r>
            <a:endParaRPr lang="en-US" sz="11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96" y="2236232"/>
            <a:ext cx="5969318" cy="280475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03396" y="5202793"/>
            <a:ext cx="13623608" cy="460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После перехода по url /info у меня дополнительно отобразится информация: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test: creditpolicy</a:t>
            </a:r>
            <a:endParaRPr lang="en-US" sz="11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96" y="5824657"/>
            <a:ext cx="3407212" cy="161817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3396" y="7604641"/>
            <a:ext cx="13623608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5554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Разбор Prometheus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604379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Prometheus - это система мониторинга, которая решает задачи по сбору данных о работе приложения, количества ресурсов.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 помощью prometheus можно анализировать работу не только приложения но и базы данных, а также заранее узнавать о проблемах в приложении.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111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Ниже рассмотрим как работать с prometheus с точки зрения java разработчика.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7674" y="445770"/>
            <a:ext cx="4143613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Подключение Prometheus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437674" y="1024057"/>
            <a:ext cx="1375505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 его подключения необходимо добавить следующую зависимость: </a:t>
            </a:r>
            <a:endParaRPr lang="en-US" sz="950" dirty="0"/>
          </a:p>
        </p:txBody>
      </p:sp>
      <p:sp>
        <p:nvSpPr>
          <p:cNvPr id="6" name="Shape 3"/>
          <p:cNvSpPr/>
          <p:nvPr/>
        </p:nvSpPr>
        <p:spPr>
          <a:xfrm>
            <a:off x="437674" y="1364694"/>
            <a:ext cx="13755052" cy="987504"/>
          </a:xfrm>
          <a:prstGeom prst="roundRect">
            <a:avLst>
              <a:gd name="adj" fmla="val 5319"/>
            </a:avLst>
          </a:prstGeom>
          <a:solidFill>
            <a:srgbClr val="DADBF1"/>
          </a:solidFill>
          <a:ln/>
        </p:spPr>
      </p:sp>
      <p:sp>
        <p:nvSpPr>
          <p:cNvPr id="7" name="Shape 4"/>
          <p:cNvSpPr/>
          <p:nvPr/>
        </p:nvSpPr>
        <p:spPr>
          <a:xfrm>
            <a:off x="431483" y="1364694"/>
            <a:ext cx="13767435" cy="987504"/>
          </a:xfrm>
          <a:prstGeom prst="roundRect">
            <a:avLst>
              <a:gd name="adj" fmla="val 1899"/>
            </a:avLst>
          </a:prstGeom>
          <a:solidFill>
            <a:srgbClr val="DADBF1"/>
          </a:solidFill>
          <a:ln/>
        </p:spPr>
      </p:sp>
      <p:sp>
        <p:nvSpPr>
          <p:cNvPr id="8" name="Text 5"/>
          <p:cNvSpPr/>
          <p:nvPr/>
        </p:nvSpPr>
        <p:spPr>
          <a:xfrm>
            <a:off x="556498" y="1458397"/>
            <a:ext cx="13517404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&lt;dependency&gt;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&lt;groupId&gt;io.micrometer&lt;/groupId&gt;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&lt;artifactId&gt;micrometer-registry-prometheus&lt;/artifactId&gt;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&lt;/dependency&gt;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437674" y="2492812"/>
            <a:ext cx="13755052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Важный момент: 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Необходимо так-же подключить и настроить Spring-boot-actuator о котором была речь выше и подключить экспорт метрик в application.yml или application.properties как показано на примере ниже.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437674" y="3033474"/>
            <a:ext cx="1375505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Обязательно указать exposure: include: prometheus</a:t>
            </a:r>
            <a:endParaRPr lang="en-US" sz="950" dirty="0"/>
          </a:p>
        </p:txBody>
      </p:sp>
      <p:sp>
        <p:nvSpPr>
          <p:cNvPr id="11" name="Shape 8"/>
          <p:cNvSpPr/>
          <p:nvPr/>
        </p:nvSpPr>
        <p:spPr>
          <a:xfrm>
            <a:off x="437674" y="3374112"/>
            <a:ext cx="13755052" cy="3387804"/>
          </a:xfrm>
          <a:prstGeom prst="roundRect">
            <a:avLst>
              <a:gd name="adj" fmla="val 1550"/>
            </a:avLst>
          </a:prstGeom>
          <a:solidFill>
            <a:srgbClr val="DADBF1"/>
          </a:solidFill>
          <a:ln/>
        </p:spPr>
      </p:sp>
      <p:sp>
        <p:nvSpPr>
          <p:cNvPr id="12" name="Shape 9"/>
          <p:cNvSpPr/>
          <p:nvPr/>
        </p:nvSpPr>
        <p:spPr>
          <a:xfrm>
            <a:off x="431483" y="3374112"/>
            <a:ext cx="13767435" cy="3387804"/>
          </a:xfrm>
          <a:prstGeom prst="roundRect">
            <a:avLst>
              <a:gd name="adj" fmla="val 554"/>
            </a:avLst>
          </a:prstGeom>
          <a:solidFill>
            <a:srgbClr val="DADBF1"/>
          </a:solidFill>
          <a:ln/>
        </p:spPr>
      </p:sp>
      <p:sp>
        <p:nvSpPr>
          <p:cNvPr id="13" name="Text 10"/>
          <p:cNvSpPr/>
          <p:nvPr/>
        </p:nvSpPr>
        <p:spPr>
          <a:xfrm>
            <a:off x="556498" y="3467814"/>
            <a:ext cx="13517404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management: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metrics: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export: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prometheus: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enabled: true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endpoints: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enabled-by-default: true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web: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exposure: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include: health,info,shutdown,prometheus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base-path: "/monitor"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endpoint: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health: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show-details: always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info: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enabled: true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437674" y="6902529"/>
            <a:ext cx="1375505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5" name="Text 12"/>
          <p:cNvSpPr/>
          <p:nvPr/>
        </p:nvSpPr>
        <p:spPr>
          <a:xfrm>
            <a:off x="437674" y="7243167"/>
            <a:ext cx="1375505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6" name="Text 13"/>
          <p:cNvSpPr/>
          <p:nvPr/>
        </p:nvSpPr>
        <p:spPr>
          <a:xfrm>
            <a:off x="437674" y="7583805"/>
            <a:ext cx="1375505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476143"/>
            <a:ext cx="81024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Что отображает prometheus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5250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После подключения актуатора и прометеуса по url /actuator/prometheus сразу же появятся метрики такие как: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Загрузка CPU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060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Использование памяти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482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Количество HTTP-запросов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904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Задержки обработки запросов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85894" y="381714"/>
            <a:ext cx="8133636" cy="433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Отключение стандартных метрик Prometheus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485894" y="1023699"/>
            <a:ext cx="13658612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java приложении можно настроить так, чтобы ненужные вам метрики из списка стандартных не собирались.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485894" y="1401842"/>
            <a:ext cx="13658612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 отключения метрик jvm memory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485894" y="1779984"/>
            <a:ext cx="13658612" cy="1984534"/>
          </a:xfrm>
          <a:prstGeom prst="roundRect">
            <a:avLst>
              <a:gd name="adj" fmla="val 2938"/>
            </a:avLst>
          </a:prstGeom>
          <a:solidFill>
            <a:srgbClr val="DADBF1"/>
          </a:solidFill>
          <a:ln/>
        </p:spPr>
      </p:sp>
      <p:sp>
        <p:nvSpPr>
          <p:cNvPr id="8" name="Shape 5"/>
          <p:cNvSpPr/>
          <p:nvPr/>
        </p:nvSpPr>
        <p:spPr>
          <a:xfrm>
            <a:off x="478988" y="1779984"/>
            <a:ext cx="13672423" cy="1984534"/>
          </a:xfrm>
          <a:prstGeom prst="roundRect">
            <a:avLst>
              <a:gd name="adj" fmla="val 1049"/>
            </a:avLst>
          </a:prstGeom>
          <a:solidFill>
            <a:srgbClr val="DADBF1"/>
          </a:solidFill>
          <a:ln/>
        </p:spPr>
      </p:sp>
      <p:sp>
        <p:nvSpPr>
          <p:cNvPr id="9" name="Text 6"/>
          <p:cNvSpPr/>
          <p:nvPr/>
        </p:nvSpPr>
        <p:spPr>
          <a:xfrm>
            <a:off x="617815" y="1884045"/>
            <a:ext cx="13394769" cy="1776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management: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metrics: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export: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prometheus: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enabled: true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enable: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jvm: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memory: false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85894" y="3920609"/>
            <a:ext cx="13658612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application.properties их можно отключить так: 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485894" y="4298752"/>
            <a:ext cx="13658612" cy="430173"/>
          </a:xfrm>
          <a:prstGeom prst="roundRect">
            <a:avLst>
              <a:gd name="adj" fmla="val 13554"/>
            </a:avLst>
          </a:prstGeom>
          <a:solidFill>
            <a:srgbClr val="DADBF1"/>
          </a:solidFill>
          <a:ln/>
        </p:spPr>
      </p:sp>
      <p:sp>
        <p:nvSpPr>
          <p:cNvPr id="12" name="Shape 9"/>
          <p:cNvSpPr/>
          <p:nvPr/>
        </p:nvSpPr>
        <p:spPr>
          <a:xfrm>
            <a:off x="478988" y="4298752"/>
            <a:ext cx="13672423" cy="430173"/>
          </a:xfrm>
          <a:prstGeom prst="roundRect">
            <a:avLst>
              <a:gd name="adj" fmla="val 4841"/>
            </a:avLst>
          </a:prstGeom>
          <a:solidFill>
            <a:srgbClr val="DADBF1"/>
          </a:solidFill>
          <a:ln/>
        </p:spPr>
      </p:sp>
      <p:sp>
        <p:nvSpPr>
          <p:cNvPr id="13" name="Text 10"/>
          <p:cNvSpPr/>
          <p:nvPr/>
        </p:nvSpPr>
        <p:spPr>
          <a:xfrm>
            <a:off x="617815" y="4402812"/>
            <a:ext cx="1339476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management.metrics.enable.jvm.memory=false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85894" y="4885015"/>
            <a:ext cx="13658612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Также можно исключить некоторые метрики в коде</a:t>
            </a:r>
            <a:endParaRPr lang="en-US" sz="1050" dirty="0"/>
          </a:p>
        </p:txBody>
      </p:sp>
      <p:sp>
        <p:nvSpPr>
          <p:cNvPr id="15" name="Shape 12"/>
          <p:cNvSpPr/>
          <p:nvPr/>
        </p:nvSpPr>
        <p:spPr>
          <a:xfrm>
            <a:off x="485894" y="5263158"/>
            <a:ext cx="13658612" cy="2206585"/>
          </a:xfrm>
          <a:prstGeom prst="roundRect">
            <a:avLst>
              <a:gd name="adj" fmla="val 2642"/>
            </a:avLst>
          </a:prstGeom>
          <a:solidFill>
            <a:srgbClr val="DADBF1"/>
          </a:solidFill>
          <a:ln/>
        </p:spPr>
      </p:sp>
      <p:sp>
        <p:nvSpPr>
          <p:cNvPr id="16" name="Shape 13"/>
          <p:cNvSpPr/>
          <p:nvPr/>
        </p:nvSpPr>
        <p:spPr>
          <a:xfrm>
            <a:off x="478988" y="5263158"/>
            <a:ext cx="13672423" cy="2206585"/>
          </a:xfrm>
          <a:prstGeom prst="roundRect">
            <a:avLst>
              <a:gd name="adj" fmla="val 944"/>
            </a:avLst>
          </a:prstGeom>
          <a:solidFill>
            <a:srgbClr val="DADBF1"/>
          </a:solidFill>
          <a:ln/>
        </p:spPr>
      </p:sp>
      <p:sp>
        <p:nvSpPr>
          <p:cNvPr id="17" name="Text 14"/>
          <p:cNvSpPr/>
          <p:nvPr/>
        </p:nvSpPr>
        <p:spPr>
          <a:xfrm>
            <a:off x="617815" y="5367218"/>
            <a:ext cx="13394769" cy="1998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@Configuration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class PrometheusConfig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@Bean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public MeterFilter disableJvmMemoryMetrics()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return MeterFilter.denyNameStartsWith("jvm.memory");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485894" y="7625834"/>
            <a:ext cx="13658612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Код выше исключает регистрацию метрики с названием jvm.memory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760351"/>
            <a:ext cx="86282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Виды счетчиков в Prometheus</a:t>
            </a:r>
            <a:endParaRPr lang="en-US" sz="44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41033" y="506016"/>
            <a:ext cx="4579263" cy="572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Counter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641033" y="1353026"/>
            <a:ext cx="1334833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Простой счетчик, который может только увеличиваться, но не уменьшаться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41033" y="1851898"/>
            <a:ext cx="1334833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io.micrometer.core.instrument.Counter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41033" y="2350770"/>
            <a:ext cx="1334833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 регистрации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41033" y="2849642"/>
            <a:ext cx="13348335" cy="4375071"/>
          </a:xfrm>
          <a:prstGeom prst="roundRect">
            <a:avLst>
              <a:gd name="adj" fmla="val 1758"/>
            </a:avLst>
          </a:prstGeom>
          <a:solidFill>
            <a:srgbClr val="DADBF1"/>
          </a:solidFill>
          <a:ln/>
        </p:spPr>
      </p:sp>
      <p:sp>
        <p:nvSpPr>
          <p:cNvPr id="9" name="Shape 6"/>
          <p:cNvSpPr/>
          <p:nvPr/>
        </p:nvSpPr>
        <p:spPr>
          <a:xfrm>
            <a:off x="631984" y="2849642"/>
            <a:ext cx="13366433" cy="4375071"/>
          </a:xfrm>
          <a:prstGeom prst="roundRect">
            <a:avLst>
              <a:gd name="adj" fmla="val 628"/>
            </a:avLst>
          </a:prstGeom>
          <a:solidFill>
            <a:srgbClr val="DADBF1"/>
          </a:solidFill>
          <a:ln/>
        </p:spPr>
      </p:sp>
      <p:sp>
        <p:nvSpPr>
          <p:cNvPr id="10" name="Text 7"/>
          <p:cNvSpPr/>
          <p:nvPr/>
        </p:nvSpPr>
        <p:spPr>
          <a:xfrm>
            <a:off x="815102" y="2986921"/>
            <a:ext cx="13000196" cy="4100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@Component</a:t>
            </a: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class CustomMetrics {</a:t>
            </a: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private final Counter counter;</a:t>
            </a: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public CustomMetrics(MeterRegistry registry) {</a:t>
            </a: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counter = Counter.builder("custom_requests_total")</a:t>
            </a: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.description("Общее количество кастомных запросов")</a:t>
            </a: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.register(registry);</a:t>
            </a: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public void increment() {</a:t>
            </a: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counter.increment();</a:t>
            </a: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41033" y="7430691"/>
            <a:ext cx="1334833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Особенность этого счетчика в том, что его можно только увеличить, но не уменьшить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28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378" y="3200043"/>
            <a:ext cx="11559302" cy="524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Проблемы мониторинга в современных приложениях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34378" y="4149447"/>
            <a:ext cx="6324838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Типичные вызовы для разработчиков: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34378" y="4673918"/>
            <a:ext cx="632483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Сложность инфраструктуры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Микросервисная архитектура, распределенные системы.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4378" y="5418534"/>
            <a:ext cx="632483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Отсутствие стандартизации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Разные форматы логов, метрик, API для мониторинга.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4378" y="6163151"/>
            <a:ext cx="632483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Риск человеческой ошибки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Ручная настройка инструментов, дублирование кода для сбора метрик.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4378" y="6907768"/>
            <a:ext cx="632483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Недостаток реального времени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Задержки в обнаружении проблем (например, утечки памяти).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78804" y="5216366"/>
            <a:ext cx="5245775" cy="655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endParaRPr lang="en-US" sz="4100" dirty="0"/>
          </a:p>
        </p:txBody>
      </p:sp>
      <p:sp>
        <p:nvSpPr>
          <p:cNvPr id="10" name="Text 7"/>
          <p:cNvSpPr/>
          <p:nvPr/>
        </p:nvSpPr>
        <p:spPr>
          <a:xfrm>
            <a:off x="7578804" y="6081832"/>
            <a:ext cx="6324838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90205" y="544116"/>
            <a:ext cx="4930259" cy="616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FunctionCounter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690205" y="1456134"/>
            <a:ext cx="1324998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Данная метрика - это метрика типа Counter которая позволяет получать значения из функции или другого источника данных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90205" y="1993344"/>
            <a:ext cx="1324998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Например, мы можем получать данные по запросу из репозитория. 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0205" y="2530554"/>
            <a:ext cx="1324998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Особенность метрики в том, что ее данные могут сохраняться даже при рестарте приложения т.к они берутся из других источников.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90205" y="3067764"/>
            <a:ext cx="13249989" cy="4080510"/>
          </a:xfrm>
          <a:prstGeom prst="roundRect">
            <a:avLst>
              <a:gd name="adj" fmla="val 2030"/>
            </a:avLst>
          </a:prstGeom>
          <a:solidFill>
            <a:srgbClr val="DADBF1"/>
          </a:solidFill>
          <a:ln/>
        </p:spPr>
      </p:sp>
      <p:sp>
        <p:nvSpPr>
          <p:cNvPr id="9" name="Shape 6"/>
          <p:cNvSpPr/>
          <p:nvPr/>
        </p:nvSpPr>
        <p:spPr>
          <a:xfrm>
            <a:off x="680442" y="3067764"/>
            <a:ext cx="13269516" cy="4080510"/>
          </a:xfrm>
          <a:prstGeom prst="roundRect">
            <a:avLst>
              <a:gd name="adj" fmla="val 725"/>
            </a:avLst>
          </a:prstGeom>
          <a:solidFill>
            <a:srgbClr val="DADBF1"/>
          </a:solidFill>
          <a:ln/>
        </p:spPr>
      </p:sp>
      <p:sp>
        <p:nvSpPr>
          <p:cNvPr id="10" name="Text 7"/>
          <p:cNvSpPr/>
          <p:nvPr/>
        </p:nvSpPr>
        <p:spPr>
          <a:xfrm>
            <a:off x="877610" y="3215640"/>
            <a:ext cx="12875181" cy="3784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private final UserRepository userRepository;
public UserMetrics(UserRepository userRepository, MeterRegistry registry) {
    this.registrationRepository = registrationRepository;
    // FunctionCounter для подсчета количества пользователей
    FunctionCounter.builder("user.registrations.total", userRepository, 
        repo -&gt; repo.count().doubleValue())
        .description("Общее количество пользователей")
        .register(registry);
}
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90205" y="7370088"/>
            <a:ext cx="1324998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007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12934" y="481608"/>
            <a:ext cx="4378881" cy="547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Gauge</a:t>
            </a:r>
            <a:endParaRPr lang="en-US" sz="3400" dirty="0"/>
          </a:p>
        </p:txBody>
      </p:sp>
      <p:sp>
        <p:nvSpPr>
          <p:cNvPr id="5" name="Text 2"/>
          <p:cNvSpPr/>
          <p:nvPr/>
        </p:nvSpPr>
        <p:spPr>
          <a:xfrm>
            <a:off x="612934" y="1291590"/>
            <a:ext cx="13404533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Особенность данного типа счетчика в том, что он может увеличиваться или уменьшаться в отличие от Counter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12934" y="1768793"/>
            <a:ext cx="13404533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 использования показан ниже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12934" y="2245995"/>
            <a:ext cx="13404533" cy="5025271"/>
          </a:xfrm>
          <a:prstGeom prst="roundRect">
            <a:avLst>
              <a:gd name="adj" fmla="val 1464"/>
            </a:avLst>
          </a:prstGeom>
          <a:solidFill>
            <a:srgbClr val="DADBF1"/>
          </a:solidFill>
          <a:ln/>
        </p:spPr>
      </p:sp>
      <p:sp>
        <p:nvSpPr>
          <p:cNvPr id="8" name="Shape 5"/>
          <p:cNvSpPr/>
          <p:nvPr/>
        </p:nvSpPr>
        <p:spPr>
          <a:xfrm>
            <a:off x="604242" y="2245995"/>
            <a:ext cx="13421916" cy="5025271"/>
          </a:xfrm>
          <a:prstGeom prst="roundRect">
            <a:avLst>
              <a:gd name="adj" fmla="val 523"/>
            </a:avLst>
          </a:prstGeom>
          <a:solidFill>
            <a:srgbClr val="DADBF1"/>
          </a:solidFill>
          <a:ln/>
        </p:spPr>
      </p:sp>
      <p:sp>
        <p:nvSpPr>
          <p:cNvPr id="9" name="Text 6"/>
          <p:cNvSpPr/>
          <p:nvPr/>
        </p:nvSpPr>
        <p:spPr>
          <a:xfrm>
            <a:off x="779383" y="2377321"/>
            <a:ext cx="13071634" cy="476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io.micrometer.core.instrument.Gauge;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io.micrometer.core.instrument.MeterRegistry;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@Component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class MemoryMonitor {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private final Gauge memoryGauge;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public MemoryMonitor(MeterRegistry registry) {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memoryGauge = Gauge.builder("memory.usage")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.description("Текущее использование памяти")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.register(registry);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public void updateMemoryUsage(long bytes) {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memoryGauge.set(bytes);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2934" y="7468314"/>
            <a:ext cx="13404533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отличие от Counter мы можем просто засеттить туда значение</a:t>
            </a:r>
            <a:endParaRPr lang="en-US" sz="13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007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12802" y="402908"/>
            <a:ext cx="7877175" cy="457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Подробный разбор методов Gauge.builder</a:t>
            </a:r>
            <a:endParaRPr lang="en-US" sz="2850" dirty="0"/>
          </a:p>
        </p:txBody>
      </p:sp>
      <p:sp>
        <p:nvSpPr>
          <p:cNvPr id="5" name="Text 2"/>
          <p:cNvSpPr/>
          <p:nvPr/>
        </p:nvSpPr>
        <p:spPr>
          <a:xfrm>
            <a:off x="512802" y="1080611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 билдера Gauge есть несколько методов, давайте пройдемся по каждому из них 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512802" y="1479828"/>
            <a:ext cx="13604796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 помощью данных методов можно добавить к метрике тэги, с которыми она будет зарегестрирована</a:t>
            </a:r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tags() и tag()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512802" y="2113478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 помощью метода данного метода можно добавить описание к метрике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512802" y="2512695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description()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512802" y="2911912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Указание базовой единицы измерения для метрики (например byte или int)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12802" y="3311128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baseUnit()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512802" y="3710345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Чтобы указать сильную ссылку на объект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512802" y="4109561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strongReference()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512802" y="4508778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 использования strongReference()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512802" y="4907994"/>
            <a:ext cx="13604796" cy="923092"/>
          </a:xfrm>
          <a:prstGeom prst="roundRect">
            <a:avLst>
              <a:gd name="adj" fmla="val 6668"/>
            </a:avLst>
          </a:prstGeom>
          <a:solidFill>
            <a:srgbClr val="DADBF1"/>
          </a:solidFill>
          <a:ln/>
        </p:spPr>
      </p:sp>
      <p:sp>
        <p:nvSpPr>
          <p:cNvPr id="15" name="Shape 12"/>
          <p:cNvSpPr/>
          <p:nvPr/>
        </p:nvSpPr>
        <p:spPr>
          <a:xfrm>
            <a:off x="505539" y="4907994"/>
            <a:ext cx="13619321" cy="923092"/>
          </a:xfrm>
          <a:prstGeom prst="roundRect">
            <a:avLst>
              <a:gd name="adj" fmla="val 2381"/>
            </a:avLst>
          </a:prstGeom>
          <a:solidFill>
            <a:srgbClr val="DADBF1"/>
          </a:solidFill>
          <a:ln/>
        </p:spPr>
      </p:sp>
      <p:sp>
        <p:nvSpPr>
          <p:cNvPr id="16" name="Text 13"/>
          <p:cNvSpPr/>
          <p:nvPr/>
        </p:nvSpPr>
        <p:spPr>
          <a:xfrm>
            <a:off x="651986" y="5017889"/>
            <a:ext cx="13326427" cy="703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Gauge.builder("stock.size", stockManager, StockManager::getItemsCount)</a:t>
            </a:r>
            <a:endParaRPr lang="en-US" sz="115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.strongReference(true)  // Сохраняем ссылку на объект</a:t>
            </a:r>
            <a:endParaRPr lang="en-US" sz="115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.register(registry);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512802" y="5995868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примере выше мы передаем объект со счетчиком в Gauge, а также метод который будет использоваться в счетчике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512802" y="6395085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strongReference() нужно чтобы сборщик мусора не удалил объект во время работы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512802" y="6794302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512802" y="7193518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Необходимо вызывать в конце чтобы метрика зарегестрировалась</a:t>
            </a:r>
            <a:endParaRPr lang="en-US" sz="1150" dirty="0"/>
          </a:p>
        </p:txBody>
      </p:sp>
      <p:sp>
        <p:nvSpPr>
          <p:cNvPr id="21" name="Text 18"/>
          <p:cNvSpPr/>
          <p:nvPr/>
        </p:nvSpPr>
        <p:spPr>
          <a:xfrm>
            <a:off x="512802" y="7592735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register()</a:t>
            </a:r>
            <a:endParaRPr lang="en-US" sz="11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08397" y="516374"/>
            <a:ext cx="6676906" cy="453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Отдельный разбор synthetic метода</a:t>
            </a:r>
            <a:endParaRPr lang="en-US" sz="2850" dirty="0"/>
          </a:p>
        </p:txBody>
      </p:sp>
      <p:sp>
        <p:nvSpPr>
          <p:cNvPr id="5" name="Text 2"/>
          <p:cNvSpPr/>
          <p:nvPr/>
        </p:nvSpPr>
        <p:spPr>
          <a:xfrm>
            <a:off x="508397" y="1188125"/>
            <a:ext cx="13613606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Метод synthetic маркирует новую метрику как производную от другой. Ее особенность в том, что в нее можно передать функцию по вычислению метрики.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08397" y="1583888"/>
            <a:ext cx="13613606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 использования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508397" y="2212062"/>
            <a:ext cx="13613606" cy="915114"/>
          </a:xfrm>
          <a:prstGeom prst="roundRect">
            <a:avLst>
              <a:gd name="adj" fmla="val 6667"/>
            </a:avLst>
          </a:prstGeom>
          <a:solidFill>
            <a:srgbClr val="DADBF1"/>
          </a:solidFill>
          <a:ln/>
        </p:spPr>
      </p:sp>
      <p:sp>
        <p:nvSpPr>
          <p:cNvPr id="8" name="Shape 5"/>
          <p:cNvSpPr/>
          <p:nvPr/>
        </p:nvSpPr>
        <p:spPr>
          <a:xfrm>
            <a:off x="501134" y="2212062"/>
            <a:ext cx="13628132" cy="915114"/>
          </a:xfrm>
          <a:prstGeom prst="roundRect">
            <a:avLst>
              <a:gd name="adj" fmla="val 2381"/>
            </a:avLst>
          </a:prstGeom>
          <a:solidFill>
            <a:srgbClr val="DADBF1"/>
          </a:solidFill>
          <a:ln/>
        </p:spPr>
      </p:sp>
      <p:sp>
        <p:nvSpPr>
          <p:cNvPr id="9" name="Text 6"/>
          <p:cNvSpPr/>
          <p:nvPr/>
        </p:nvSpPr>
        <p:spPr>
          <a:xfrm>
            <a:off x="646390" y="2321004"/>
            <a:ext cx="13337619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Gauge.builder("percentile")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.synthetic(Meter.Id.of("parent_metric"))  // Связь с родительской метрикой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.register(registry);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508397" y="3290530"/>
            <a:ext cx="13613606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 помощью данного метода можно создавать производные метрики на основе других метрик. Например можно создать метрику, которая рассчитывает процент ошибок.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508397" y="3686294"/>
            <a:ext cx="13613606" cy="1612344"/>
          </a:xfrm>
          <a:prstGeom prst="roundRect">
            <a:avLst>
              <a:gd name="adj" fmla="val 3784"/>
            </a:avLst>
          </a:prstGeom>
          <a:solidFill>
            <a:srgbClr val="DADBF1"/>
          </a:solidFill>
          <a:ln/>
        </p:spPr>
      </p:sp>
      <p:sp>
        <p:nvSpPr>
          <p:cNvPr id="12" name="Shape 9"/>
          <p:cNvSpPr/>
          <p:nvPr/>
        </p:nvSpPr>
        <p:spPr>
          <a:xfrm>
            <a:off x="501134" y="3686294"/>
            <a:ext cx="13628132" cy="1612344"/>
          </a:xfrm>
          <a:prstGeom prst="roundRect">
            <a:avLst>
              <a:gd name="adj" fmla="val 1351"/>
            </a:avLst>
          </a:prstGeom>
          <a:solidFill>
            <a:srgbClr val="DADBF1"/>
          </a:solidFill>
          <a:ln/>
        </p:spPr>
      </p:sp>
      <p:sp>
        <p:nvSpPr>
          <p:cNvPr id="13" name="Text 10"/>
          <p:cNvSpPr/>
          <p:nvPr/>
        </p:nvSpPr>
        <p:spPr>
          <a:xfrm>
            <a:off x="646390" y="3795236"/>
            <a:ext cx="13337619" cy="1394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Counter totalRequests = Counter.builder("requests.total").register(registry);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Counter errorRequests = Counter.builder("requests.error").register(registry);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Meter.Id errorRateId = Meter.Id.of("requests.error_rate");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registry.gauge(errorRateId, 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() -&gt; errorRequests.measure() / totalRequests.measure());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508397" y="5461992"/>
            <a:ext cx="13613606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примере выше каждый раз при обращении к метрике она будет вычисляться на основе двух метрик выше и возвращать то, как одна метрика относится к другой.</a:t>
            </a:r>
            <a:endParaRPr lang="en-US" sz="1100" dirty="0"/>
          </a:p>
        </p:txBody>
      </p:sp>
      <p:sp>
        <p:nvSpPr>
          <p:cNvPr id="15" name="Shape 12"/>
          <p:cNvSpPr/>
          <p:nvPr/>
        </p:nvSpPr>
        <p:spPr>
          <a:xfrm>
            <a:off x="508397" y="5857756"/>
            <a:ext cx="13613606" cy="450294"/>
          </a:xfrm>
          <a:prstGeom prst="roundRect">
            <a:avLst>
              <a:gd name="adj" fmla="val 13549"/>
            </a:avLst>
          </a:prstGeom>
          <a:solidFill>
            <a:srgbClr val="DADBF1"/>
          </a:solidFill>
          <a:ln/>
        </p:spPr>
      </p:sp>
      <p:sp>
        <p:nvSpPr>
          <p:cNvPr id="16" name="Shape 13"/>
          <p:cNvSpPr/>
          <p:nvPr/>
        </p:nvSpPr>
        <p:spPr>
          <a:xfrm>
            <a:off x="501134" y="5857756"/>
            <a:ext cx="13628132" cy="450294"/>
          </a:xfrm>
          <a:prstGeom prst="roundRect">
            <a:avLst>
              <a:gd name="adj" fmla="val 4839"/>
            </a:avLst>
          </a:prstGeom>
          <a:solidFill>
            <a:srgbClr val="DADBF1"/>
          </a:solidFill>
          <a:ln/>
        </p:spPr>
      </p:sp>
      <p:sp>
        <p:nvSpPr>
          <p:cNvPr id="17" name="Text 14"/>
          <p:cNvSpPr/>
          <p:nvPr/>
        </p:nvSpPr>
        <p:spPr>
          <a:xfrm>
            <a:off x="646390" y="5966698"/>
            <a:ext cx="13337619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totalRequests - общее количество запросов</a:t>
            </a:r>
            <a:endParaRPr lang="en-US" sz="1100" dirty="0"/>
          </a:p>
        </p:txBody>
      </p:sp>
      <p:sp>
        <p:nvSpPr>
          <p:cNvPr id="18" name="Shape 15"/>
          <p:cNvSpPr/>
          <p:nvPr/>
        </p:nvSpPr>
        <p:spPr>
          <a:xfrm>
            <a:off x="508397" y="6471404"/>
            <a:ext cx="13613606" cy="450294"/>
          </a:xfrm>
          <a:prstGeom prst="roundRect">
            <a:avLst>
              <a:gd name="adj" fmla="val 13549"/>
            </a:avLst>
          </a:prstGeom>
          <a:solidFill>
            <a:srgbClr val="DADBF1"/>
          </a:solidFill>
          <a:ln/>
        </p:spPr>
      </p:sp>
      <p:sp>
        <p:nvSpPr>
          <p:cNvPr id="19" name="Shape 16"/>
          <p:cNvSpPr/>
          <p:nvPr/>
        </p:nvSpPr>
        <p:spPr>
          <a:xfrm>
            <a:off x="501134" y="6471404"/>
            <a:ext cx="13628132" cy="450294"/>
          </a:xfrm>
          <a:prstGeom prst="roundRect">
            <a:avLst>
              <a:gd name="adj" fmla="val 4839"/>
            </a:avLst>
          </a:prstGeom>
          <a:solidFill>
            <a:srgbClr val="DADBF1"/>
          </a:solidFill>
          <a:ln/>
        </p:spPr>
      </p:sp>
      <p:sp>
        <p:nvSpPr>
          <p:cNvPr id="20" name="Text 17"/>
          <p:cNvSpPr/>
          <p:nvPr/>
        </p:nvSpPr>
        <p:spPr>
          <a:xfrm>
            <a:off x="646390" y="6580346"/>
            <a:ext cx="13337619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errorRequests - количество запросов с ошибкой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508397" y="7085052"/>
            <a:ext cx="13613606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Каждый раз при обращении к метрике будет вычисляться отношение общего количества запросов к количеству запросов с ошибкой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508397" y="7480816"/>
            <a:ext cx="13613606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 справки: метод measure() у метрики возвращает текущее значение метрики</a:t>
            </a:r>
            <a:endParaRPr lang="en-US" sz="11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40602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Как собирать метрики из приложения с помощью Prometheus и </a:t>
            </a:r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Grafana</a:t>
            </a:r>
            <a:endParaRPr lang="en-US" sz="44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08159" y="625435"/>
            <a:ext cx="13004244" cy="2722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Для начала нужно запустить отдельно Prometheus для сборка метрик</a:t>
            </a:r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
</a:t>
            </a:r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
</a:t>
            </a:r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Проще всего сделать это с помощью Docker или </a:t>
            </a:r>
            <a:pPr algn="l" indent="0" marL="0">
              <a:lnSpc>
                <a:spcPts val="3550"/>
              </a:lnSpc>
              <a:buNone/>
            </a:pPr>
            <a:r>
              <a:rPr lang="en-US" sz="2850" b="1" u="sng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</a:t>
            </a:r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
</a:t>
            </a:r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
</a:t>
            </a:r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Пример конфига для прометеуса: </a:t>
            </a:r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
</a:t>
            </a:r>
            <a:endParaRPr lang="en-US" sz="2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59" y="3729038"/>
            <a:ext cx="3575566" cy="37116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17268" y="3696295"/>
            <a:ext cx="5512475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Подробнее про настройки для Prometheus</a:t>
            </a:r>
            <a:endParaRPr lang="en-US" sz="1100" dirty="0"/>
          </a:p>
        </p:txBody>
      </p:sp>
      <p:sp>
        <p:nvSpPr>
          <p:cNvPr id="7" name="Text 3"/>
          <p:cNvSpPr/>
          <p:nvPr/>
        </p:nvSpPr>
        <p:spPr>
          <a:xfrm>
            <a:off x="8617268" y="4059317"/>
            <a:ext cx="5512475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scrape_interval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как часто prometheus будет собирать метрики с приложений по умолчанию 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8617268" y="4654748"/>
            <a:ext cx="5512475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scrape_configs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настройки сбора метрик для каждого приложения 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8617268" y="5017770"/>
            <a:ext cx="5512475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job_name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произвольное имя задачи 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8617268" y="5380792"/>
            <a:ext cx="5512475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metrics_path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эндпоинт для сбора метрик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8617268" y="5743813"/>
            <a:ext cx="5512475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static_configs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статические настройки адреса приложения с которого собираем метрики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8617268" y="6339245"/>
            <a:ext cx="5512475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scrape_interval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переопределение интервала сбора метрик для конкретной джобы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8617268" y="6934676"/>
            <a:ext cx="5512475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01351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013513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52437" y="355521"/>
            <a:ext cx="462795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Как выглядит UI Prometheus</a:t>
            </a:r>
            <a:endParaRPr lang="en-US" sz="2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953333"/>
            <a:ext cx="13725525" cy="65430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2437" y="7641788"/>
            <a:ext cx="1372552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7" name="Text 3"/>
          <p:cNvSpPr/>
          <p:nvPr/>
        </p:nvSpPr>
        <p:spPr>
          <a:xfrm>
            <a:off x="452437" y="7993975"/>
            <a:ext cx="1372552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нем можно задавать свои параметры для получения метрики (примерно как sql запросы)</a:t>
            </a:r>
            <a:endParaRPr lang="en-US" sz="1000" dirty="0"/>
          </a:p>
        </p:txBody>
      </p:sp>
      <p:sp>
        <p:nvSpPr>
          <p:cNvPr id="8" name="Text 4"/>
          <p:cNvSpPr/>
          <p:nvPr/>
        </p:nvSpPr>
        <p:spPr>
          <a:xfrm>
            <a:off x="452437" y="8346162"/>
            <a:ext cx="1372552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Например, мое приложение показывает вот такую метрику: </a:t>
            </a:r>
            <a:endParaRPr lang="en-US" sz="1000" dirty="0"/>
          </a:p>
        </p:txBody>
      </p:sp>
      <p:sp>
        <p:nvSpPr>
          <p:cNvPr id="9" name="Shape 5"/>
          <p:cNvSpPr/>
          <p:nvPr/>
        </p:nvSpPr>
        <p:spPr>
          <a:xfrm>
            <a:off x="452437" y="8698349"/>
            <a:ext cx="13725525" cy="400645"/>
          </a:xfrm>
          <a:prstGeom prst="roundRect">
            <a:avLst>
              <a:gd name="adj" fmla="val 13553"/>
            </a:avLst>
          </a:prstGeom>
          <a:solidFill>
            <a:srgbClr val="DADBF1"/>
          </a:solidFill>
          <a:ln/>
        </p:spPr>
      </p:sp>
      <p:sp>
        <p:nvSpPr>
          <p:cNvPr id="10" name="Shape 6"/>
          <p:cNvSpPr/>
          <p:nvPr/>
        </p:nvSpPr>
        <p:spPr>
          <a:xfrm>
            <a:off x="446008" y="8698349"/>
            <a:ext cx="13738384" cy="400645"/>
          </a:xfrm>
          <a:prstGeom prst="roundRect">
            <a:avLst>
              <a:gd name="adj" fmla="val 4840"/>
            </a:avLst>
          </a:prstGeom>
          <a:solidFill>
            <a:srgbClr val="DADBF1"/>
          </a:solidFill>
          <a:ln/>
        </p:spPr>
      </p:sp>
      <p:sp>
        <p:nvSpPr>
          <p:cNvPr id="11" name="Text 7"/>
          <p:cNvSpPr/>
          <p:nvPr/>
        </p:nvSpPr>
        <p:spPr>
          <a:xfrm>
            <a:off x="575191" y="8795266"/>
            <a:ext cx="13480018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disk_total_bytes{application="spring-boot-app",path="/."} 1.081101176832E12</a:t>
            </a:r>
            <a:endParaRPr lang="en-US" sz="1000" dirty="0"/>
          </a:p>
        </p:txBody>
      </p:sp>
      <p:sp>
        <p:nvSpPr>
          <p:cNvPr id="12" name="Text 8"/>
          <p:cNvSpPr/>
          <p:nvPr/>
        </p:nvSpPr>
        <p:spPr>
          <a:xfrm>
            <a:off x="452437" y="9244370"/>
            <a:ext cx="13725525" cy="413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Как будет выглядеть запроса в Prometheus для получения данных по этой метрике: 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{name="disk_total_bytes", application="spring-boot-app", instance="spring-boot-app", job="spring-app", path="/."}</a:t>
            </a:r>
            <a:endParaRPr lang="en-US" sz="1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97813" y="736640"/>
            <a:ext cx="13434774" cy="1067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Для визуального отображения метрик с использованием Prometheus удобно использовать инструмент Grafana</a:t>
            </a:r>
            <a:endParaRPr lang="en-US" sz="3350" dirty="0"/>
          </a:p>
        </p:txBody>
      </p:sp>
      <p:sp>
        <p:nvSpPr>
          <p:cNvPr id="5" name="Text 2"/>
          <p:cNvSpPr/>
          <p:nvPr/>
        </p:nvSpPr>
        <p:spPr>
          <a:xfrm>
            <a:off x="597813" y="2060377"/>
            <a:ext cx="134347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97813" y="2525911"/>
            <a:ext cx="13434774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 конфига Grafana для ее запуска: 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3264813"/>
            <a:ext cx="9844207" cy="422802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46617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466177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42236" y="583168"/>
            <a:ext cx="13145929" cy="1988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Также для Grafana необходимо настроить базовый datasource из которого она будет брать данные по умолчанию </a:t>
            </a:r>
            <a:endParaRPr lang="en-US" sz="4150" dirty="0"/>
          </a:p>
        </p:txBody>
      </p:sp>
      <p:sp>
        <p:nvSpPr>
          <p:cNvPr id="5" name="Text 2"/>
          <p:cNvSpPr/>
          <p:nvPr/>
        </p:nvSpPr>
        <p:spPr>
          <a:xfrm>
            <a:off x="742236" y="2889766"/>
            <a:ext cx="1314592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2236" y="3467576"/>
            <a:ext cx="13145929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 такого конфига: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36" y="4623197"/>
            <a:ext cx="4264700" cy="302121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532001" y="4575453"/>
            <a:ext cx="8363664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данном конфиге указано, что Grafana должна по умолчанию брать данные из Prometheus по указанному url</a:t>
            </a:r>
            <a:endParaRPr lang="en-US" sz="16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686210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6862108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96835" y="311825"/>
            <a:ext cx="138367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Уже в Grafana мы можем настроить дашборды с указанием ресурса с которого хотим их собирать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96835" y="119050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Указываем ресурс при настройки дашборда: </a:t>
            </a:r>
            <a:endParaRPr lang="en-US" sz="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1499473"/>
            <a:ext cx="7903488" cy="52594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6835" y="6886456"/>
            <a:ext cx="1383672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Настройка самого дашборда с указанием метрики которую хотим собирать: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7376874"/>
            <a:ext cx="9498330" cy="552878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96835" y="13033177"/>
            <a:ext cx="1383672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Итоговый результат после всех настроек - мы видим что появилась вот такая метрика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13523595"/>
            <a:ext cx="10129242" cy="30266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60095" y="599837"/>
            <a:ext cx="5542478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Spring Boot Actuator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760095" y="1604248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Что решает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0095" y="2027634"/>
            <a:ext cx="13110210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Автоматизация мониторинга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Предоставляет готовые конечные точки для сбора метрик, проверки состояния приложения (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/actuator/health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), управления (например, перезагрузка конфигурации).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0095" y="2798445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Стандартизация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Интеграция с популярными инструментами (Prometheus, Grafana).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60095" y="3221831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Прозрачность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Вывод метрик в формате, понятном для систем мониторинга.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60095" y="3813572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Prometheus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60095" y="4405313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Что решает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60095" y="4828699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Сбор и хранение метрик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Использует pull-модель (регулярно опрашивает приложение за метриками).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60095" y="5252085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Анализ данных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Запросы с использованием языка PromQL для построения графиков, алертов.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60095" y="5675471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Интеграция с экосистемой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Поддержка Grafana, Alertmanager, Kubernetes.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60095" y="6267212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Синергия Actuator + Prometheus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60095" y="6858953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Простота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Actuator предоставляет метрики в формате Prometheus, что исключает ручную настройку.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60095" y="7282339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Готовые решения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Micrometer (библиотека Spring) автоматически преобразует метрики в формат Prometheus.</a:t>
            </a:r>
            <a:endParaRPr lang="en-US" sz="17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304984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3049845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96835" y="311825"/>
            <a:ext cx="138367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Пример полного файла - конфига для поднятия Grafana и Prometheus вместе с тестовым приложением для сбора метрик 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96835" y="119050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6" name="Shape 3"/>
          <p:cNvSpPr/>
          <p:nvPr/>
        </p:nvSpPr>
        <p:spPr>
          <a:xfrm>
            <a:off x="396835" y="1499473"/>
            <a:ext cx="13836729" cy="11238548"/>
          </a:xfrm>
          <a:prstGeom prst="roundRect">
            <a:avLst>
              <a:gd name="adj" fmla="val 424"/>
            </a:avLst>
          </a:prstGeom>
          <a:solidFill>
            <a:srgbClr val="DADBF1"/>
          </a:solidFill>
          <a:ln/>
        </p:spPr>
      </p:sp>
      <p:sp>
        <p:nvSpPr>
          <p:cNvPr id="7" name="Shape 4"/>
          <p:cNvSpPr/>
          <p:nvPr/>
        </p:nvSpPr>
        <p:spPr>
          <a:xfrm>
            <a:off x="391239" y="1499473"/>
            <a:ext cx="13847921" cy="11238548"/>
          </a:xfrm>
          <a:prstGeom prst="roundRect">
            <a:avLst>
              <a:gd name="adj" fmla="val 151"/>
            </a:avLst>
          </a:prstGeom>
          <a:solidFill>
            <a:srgbClr val="DADBF1"/>
          </a:solidFill>
          <a:ln/>
        </p:spPr>
      </p:sp>
      <p:sp>
        <p:nvSpPr>
          <p:cNvPr id="8" name="Text 5"/>
          <p:cNvSpPr/>
          <p:nvPr/>
        </p:nvSpPr>
        <p:spPr>
          <a:xfrm>
            <a:off x="504587" y="1584484"/>
            <a:ext cx="13621226" cy="11068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version: '3.8'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services: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# Spring Boot приложение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app: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image: eclipse-temurin:21-jdk-jammy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container_name: spring-boot-app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restart: unless-stopped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ports: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"8080:8080"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volumes: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./target/actuatordemo-0.0.1-SNAPSHOT.jar:/app.jar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environment: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SPRING_PROFILES_ACTIVE=docker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# Включаем Actuator и метрики для Prometheus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management.endpoints.web.exposure.include=prometheus,health,metrics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management.endpoint.prometheus.enabled=true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# Настройки для более детальных метрик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management.metrics.export.prometheus.enabled=true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management.metrics.tags.application=spring-boot-app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command: java -jar /app.jar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healthcheck: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test: ["CMD", "curl", "-f", "http://localhost:8080/actuator/health"]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interval: 30s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timeout: 10s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retries: 3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# Prometheus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prometheus: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image: prom/prometheus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container_name: prometheus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restart: unless-stopped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ports: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"9090:9090"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volumes: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./monitoring/prometheus.yml:/etc/prometheus/prometheus.yml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command: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"--config.file=/etc/prometheus/prometheus.yml"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"--web.enable-lifecycle"  # Позволяет перезагружать конфиг через API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depends_on: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app: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condition: service_healthy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# Grafana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grafana: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image: grafana/grafana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container_name: grafana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restart: unless-stopped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ports: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"3000:3000"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volumes: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./monitoring/grafana-datasources.yml:/etc/grafana/provisioning/datasources/datasources.yml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grafana-storage:/var/lib/grafana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environment: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GF_SECURITY_ADMIN_PASSWORD=admin  # Пароль по умолчанию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GF_USERS_ALLOW_SIGN_UP=false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depends_on: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prometheus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volumes: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grafana-storage:  # Постоянное хранилище для Grafana</a:t>
            </a:r>
            <a:endParaRPr lang="en-US" sz="8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71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80098" y="612934"/>
            <a:ext cx="5572601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endParaRPr lang="en-US" sz="4350" dirty="0"/>
          </a:p>
        </p:txBody>
      </p:sp>
      <p:sp>
        <p:nvSpPr>
          <p:cNvPr id="5" name="Text 2"/>
          <p:cNvSpPr/>
          <p:nvPr/>
        </p:nvSpPr>
        <p:spPr>
          <a:xfrm>
            <a:off x="780098" y="1643777"/>
            <a:ext cx="1307020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Так как мы используем в работе Kubernetes у нас по умолчанию включена настройка чтобы собирать метрики с подов у которых включена аннотация: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prometheus.io.scrape: "true"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0098" y="2607707"/>
            <a:ext cx="1307020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 конфигурации для Kubernetes чтобы собирать все метрики с подов у которых включен Prometheus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0098" y="3215045"/>
            <a:ext cx="13070205" cy="2830473"/>
          </a:xfrm>
          <a:prstGeom prst="roundRect">
            <a:avLst>
              <a:gd name="adj" fmla="val 3308"/>
            </a:avLst>
          </a:prstGeom>
          <a:solidFill>
            <a:srgbClr val="DADBF1"/>
          </a:solidFill>
          <a:ln/>
        </p:spPr>
      </p:sp>
      <p:sp>
        <p:nvSpPr>
          <p:cNvPr id="8" name="Shape 5"/>
          <p:cNvSpPr/>
          <p:nvPr/>
        </p:nvSpPr>
        <p:spPr>
          <a:xfrm>
            <a:off x="769025" y="3215045"/>
            <a:ext cx="13092351" cy="2830473"/>
          </a:xfrm>
          <a:prstGeom prst="roundRect">
            <a:avLst>
              <a:gd name="adj" fmla="val 1181"/>
            </a:avLst>
          </a:prstGeom>
          <a:solidFill>
            <a:srgbClr val="DADBF1"/>
          </a:solidFill>
          <a:ln/>
        </p:spPr>
      </p:sp>
      <p:sp>
        <p:nvSpPr>
          <p:cNvPr id="9" name="Text 6"/>
          <p:cNvSpPr/>
          <p:nvPr/>
        </p:nvSpPr>
        <p:spPr>
          <a:xfrm>
            <a:off x="991910" y="3382208"/>
            <a:ext cx="12646581" cy="2496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 job_name: 'kubernetes-pods'  # Название задачи сбора метрик</a:t>
            </a:r>
            <a:endParaRPr lang="en-US" sz="1750" dirty="0"/>
          </a:p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kubernetes_sd_configs:       # Использование Service Discovery</a:t>
            </a:r>
            <a:endParaRPr lang="en-US" sz="1750" dirty="0"/>
          </a:p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- role: pod                # Тип ресурсов для обнаружения (поды)</a:t>
            </a:r>
            <a:endParaRPr lang="en-US" sz="1750" dirty="0"/>
          </a:p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relabel_configs:             </a:t>
            </a:r>
            <a:endParaRPr lang="en-US" sz="1750" dirty="0"/>
          </a:p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- source_labels: [__meta_kubernetes_pod_annotation_prometheus_io_scrape]</a:t>
            </a:r>
            <a:endParaRPr lang="en-US" sz="1750" dirty="0"/>
          </a:p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action: keep</a:t>
            </a:r>
            <a:endParaRPr lang="en-US" sz="1750" dirty="0"/>
          </a:p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regex: true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80098" y="6296263"/>
            <a:ext cx="1307020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80098" y="6903601"/>
            <a:ext cx="1307020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Данная настройка указывает, что необходимо находить поды у которых включена настройка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prometheus.io.scrape: "true"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собирать с них метрики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126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04136" y="553283"/>
            <a:ext cx="8514040" cy="503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Почему именно для разработчиков Java?</a:t>
            </a:r>
            <a:endParaRPr lang="en-US" sz="3150" dirty="0"/>
          </a:p>
        </p:txBody>
      </p:sp>
      <p:sp>
        <p:nvSpPr>
          <p:cNvPr id="5" name="Text 2"/>
          <p:cNvSpPr/>
          <p:nvPr/>
        </p:nvSpPr>
        <p:spPr>
          <a:xfrm>
            <a:off x="704136" y="1282660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Преимущества для Java-разработчиков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04136" y="1830943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5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Нативная интеграция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4136" y="2223254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Actuator — часть экосистемы Spring Boot.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4136" y="2615565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Micrometer поддерживает все популярные системы мониторинга (Prometheus, Datadog, New Relic).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04136" y="3007876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Минимум кода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04136" y="3400187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Достаточно добавить зависимости и настроить конфигурацию.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04136" y="3792498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Пример: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04136" y="4184809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endParaRPr lang="en-US" sz="15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36" y="4733092"/>
            <a:ext cx="6300073" cy="121967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04136" y="6179106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Стандартизация метрик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704136" y="6571417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Использование общих метрик (например,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jvm_memory_used_bytes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упрощает анализ.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704136" y="6963728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Совместимость с облачными решениями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704136" y="7356038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Подходит для Kubernetes, AWS, Azure.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937385"/>
            <a:ext cx="66321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Подробно про Actuator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9863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60437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Раньше чтобы чтобы получить информацию о состоянии и работоспособности приложения приходилось вручную писать endpoint и настраивать его.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58533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 появлением Actuator в этом пропала необходимость т.к его подключение и настройка автоматически создает основные точки входа для мониторинга приложения.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9291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Также  можно расширять и настраивать определенные метрики вручную.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471814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4718149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96835" y="311825"/>
            <a:ext cx="6788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Поговорим про базовые точки входа в Actuator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396835" y="836176"/>
            <a:ext cx="13836729" cy="13261181"/>
          </a:xfrm>
          <a:prstGeom prst="roundRect">
            <a:avLst>
              <a:gd name="adj" fmla="val 35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04455" y="843796"/>
            <a:ext cx="13821489" cy="6955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517803" y="919401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beans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7432358" y="919401"/>
            <a:ext cx="66802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Отображает полный список всех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Spring-бинов в приложении.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404455" y="1539359"/>
            <a:ext cx="13821489" cy="5141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517803" y="1614964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caches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7432358" y="1614964"/>
            <a:ext cx="6680240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Информация о кэше.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12" name="Shape 9"/>
          <p:cNvSpPr/>
          <p:nvPr/>
        </p:nvSpPr>
        <p:spPr>
          <a:xfrm>
            <a:off x="404455" y="2053471"/>
            <a:ext cx="13821489" cy="12399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517803" y="2129076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conditions</a:t>
            </a: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7432358" y="2129076"/>
            <a:ext cx="66802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Показывает условия (Condition), которые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были вычислены для классов конфигурации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 автоконфигурации, и причины, по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которым они соответствовали или не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соответствовали.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15" name="Shape 12"/>
          <p:cNvSpPr/>
          <p:nvPr/>
        </p:nvSpPr>
        <p:spPr>
          <a:xfrm>
            <a:off x="404455" y="3293388"/>
            <a:ext cx="13821489" cy="6955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517803" y="3368993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configprops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7432358" y="3368993"/>
            <a:ext cx="66802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Отображает список всех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@ConfigurationProperties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18" name="Shape 15"/>
          <p:cNvSpPr/>
          <p:nvPr/>
        </p:nvSpPr>
        <p:spPr>
          <a:xfrm>
            <a:off x="404455" y="3988951"/>
            <a:ext cx="13821489" cy="6955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517803" y="4064556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</a:t>
            </a:r>
            <a:endParaRPr lang="en-US" sz="850" dirty="0"/>
          </a:p>
        </p:txBody>
      </p:sp>
      <p:sp>
        <p:nvSpPr>
          <p:cNvPr id="20" name="Text 17"/>
          <p:cNvSpPr/>
          <p:nvPr/>
        </p:nvSpPr>
        <p:spPr>
          <a:xfrm>
            <a:off x="7432358" y="4064556"/>
            <a:ext cx="66802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Отображает свойства из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ConfigurableEnvironment.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21" name="Shape 18"/>
          <p:cNvSpPr/>
          <p:nvPr/>
        </p:nvSpPr>
        <p:spPr>
          <a:xfrm>
            <a:off x="404455" y="4684514"/>
            <a:ext cx="13821489" cy="6955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517803" y="4760119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flyway</a:t>
            </a:r>
            <a:endParaRPr lang="en-US" sz="850" dirty="0"/>
          </a:p>
        </p:txBody>
      </p:sp>
      <p:sp>
        <p:nvSpPr>
          <p:cNvPr id="23" name="Text 20"/>
          <p:cNvSpPr/>
          <p:nvPr/>
        </p:nvSpPr>
        <p:spPr>
          <a:xfrm>
            <a:off x="7432358" y="4760119"/>
            <a:ext cx="66802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Показывает миграции баз данных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Flyway, которые были применены.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24" name="Shape 21"/>
          <p:cNvSpPr/>
          <p:nvPr/>
        </p:nvSpPr>
        <p:spPr>
          <a:xfrm>
            <a:off x="404455" y="5380077"/>
            <a:ext cx="13821489" cy="6955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517803" y="5455682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</a:t>
            </a:r>
            <a:endParaRPr lang="en-US" sz="850" dirty="0"/>
          </a:p>
        </p:txBody>
      </p:sp>
      <p:sp>
        <p:nvSpPr>
          <p:cNvPr id="26" name="Text 23"/>
          <p:cNvSpPr/>
          <p:nvPr/>
        </p:nvSpPr>
        <p:spPr>
          <a:xfrm>
            <a:off x="7432358" y="5455682"/>
            <a:ext cx="66802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Показывает сведения о работоспособности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приложения.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27" name="Shape 24"/>
          <p:cNvSpPr/>
          <p:nvPr/>
        </p:nvSpPr>
        <p:spPr>
          <a:xfrm>
            <a:off x="404455" y="6075640"/>
            <a:ext cx="13821489" cy="8770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517803" y="6151245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httptrace</a:t>
            </a:r>
            <a:endParaRPr lang="en-US" sz="850" dirty="0"/>
          </a:p>
        </p:txBody>
      </p:sp>
      <p:sp>
        <p:nvSpPr>
          <p:cNvPr id="29" name="Text 26"/>
          <p:cNvSpPr/>
          <p:nvPr/>
        </p:nvSpPr>
        <p:spPr>
          <a:xfrm>
            <a:off x="7432358" y="6151245"/>
            <a:ext cx="66802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Отображает информацию трассировки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HTTP (по умолчанию последние 100 HTTP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запросов-ответов).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30" name="Shape 27"/>
          <p:cNvSpPr/>
          <p:nvPr/>
        </p:nvSpPr>
        <p:spPr>
          <a:xfrm>
            <a:off x="404455" y="6952655"/>
            <a:ext cx="13821489" cy="6955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517803" y="7028259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</a:t>
            </a:r>
            <a:endParaRPr lang="en-US" sz="850" dirty="0"/>
          </a:p>
        </p:txBody>
      </p:sp>
      <p:sp>
        <p:nvSpPr>
          <p:cNvPr id="32" name="Text 29"/>
          <p:cNvSpPr/>
          <p:nvPr/>
        </p:nvSpPr>
        <p:spPr>
          <a:xfrm>
            <a:off x="7432358" y="7028259"/>
            <a:ext cx="66802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Отображает дополнительную информацию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 приложении.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33" name="Shape 30"/>
          <p:cNvSpPr/>
          <p:nvPr/>
        </p:nvSpPr>
        <p:spPr>
          <a:xfrm>
            <a:off x="404455" y="7648218"/>
            <a:ext cx="13821489" cy="5141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1"/>
          <p:cNvSpPr/>
          <p:nvPr/>
        </p:nvSpPr>
        <p:spPr>
          <a:xfrm>
            <a:off x="517803" y="7723823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integrationgraph</a:t>
            </a:r>
            <a:endParaRPr lang="en-US" sz="850" dirty="0"/>
          </a:p>
        </p:txBody>
      </p:sp>
      <p:sp>
        <p:nvSpPr>
          <p:cNvPr id="35" name="Text 32"/>
          <p:cNvSpPr/>
          <p:nvPr/>
        </p:nvSpPr>
        <p:spPr>
          <a:xfrm>
            <a:off x="7432358" y="7723823"/>
            <a:ext cx="6680240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Граф Spring Integration.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36" name="Shape 33"/>
          <p:cNvSpPr/>
          <p:nvPr/>
        </p:nvSpPr>
        <p:spPr>
          <a:xfrm>
            <a:off x="404455" y="8162330"/>
            <a:ext cx="13821489" cy="8770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7" name="Text 34"/>
          <p:cNvSpPr/>
          <p:nvPr/>
        </p:nvSpPr>
        <p:spPr>
          <a:xfrm>
            <a:off x="517803" y="8237934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loggers</a:t>
            </a:r>
            <a:endParaRPr lang="en-US" sz="850" dirty="0"/>
          </a:p>
        </p:txBody>
      </p:sp>
      <p:sp>
        <p:nvSpPr>
          <p:cNvPr id="38" name="Text 35"/>
          <p:cNvSpPr/>
          <p:nvPr/>
        </p:nvSpPr>
        <p:spPr>
          <a:xfrm>
            <a:off x="7432358" y="8237934"/>
            <a:ext cx="66802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Отображает и позволяет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изменить конфигурацию логгеров в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приложении.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39" name="Shape 36"/>
          <p:cNvSpPr/>
          <p:nvPr/>
        </p:nvSpPr>
        <p:spPr>
          <a:xfrm>
            <a:off x="404455" y="9039344"/>
            <a:ext cx="13821489" cy="6955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7"/>
          <p:cNvSpPr/>
          <p:nvPr/>
        </p:nvSpPr>
        <p:spPr>
          <a:xfrm>
            <a:off x="517803" y="9114949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liquibase</a:t>
            </a:r>
            <a:endParaRPr lang="en-US" sz="850" dirty="0"/>
          </a:p>
        </p:txBody>
      </p:sp>
      <p:sp>
        <p:nvSpPr>
          <p:cNvPr id="41" name="Text 38"/>
          <p:cNvSpPr/>
          <p:nvPr/>
        </p:nvSpPr>
        <p:spPr>
          <a:xfrm>
            <a:off x="7432358" y="9114949"/>
            <a:ext cx="66802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Показывает примененные миграции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базы данных Liquibase.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42" name="Shape 39"/>
          <p:cNvSpPr/>
          <p:nvPr/>
        </p:nvSpPr>
        <p:spPr>
          <a:xfrm>
            <a:off x="404455" y="9734907"/>
            <a:ext cx="13821489" cy="6955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3" name="Text 40"/>
          <p:cNvSpPr/>
          <p:nvPr/>
        </p:nvSpPr>
        <p:spPr>
          <a:xfrm>
            <a:off x="517803" y="9810512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metrics</a:t>
            </a:r>
            <a:endParaRPr lang="en-US" sz="850" dirty="0"/>
          </a:p>
        </p:txBody>
      </p:sp>
      <p:sp>
        <p:nvSpPr>
          <p:cNvPr id="44" name="Text 41"/>
          <p:cNvSpPr/>
          <p:nvPr/>
        </p:nvSpPr>
        <p:spPr>
          <a:xfrm>
            <a:off x="7432358" y="9810512"/>
            <a:ext cx="66802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Показывает информацию о метриках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 текущего приложения.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45" name="Shape 42"/>
          <p:cNvSpPr/>
          <p:nvPr/>
        </p:nvSpPr>
        <p:spPr>
          <a:xfrm>
            <a:off x="404455" y="10430470"/>
            <a:ext cx="13821489" cy="6955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6" name="Text 43"/>
          <p:cNvSpPr/>
          <p:nvPr/>
        </p:nvSpPr>
        <p:spPr>
          <a:xfrm>
            <a:off x="517803" y="10506075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mappings</a:t>
            </a:r>
            <a:endParaRPr lang="en-US" sz="850" dirty="0"/>
          </a:p>
        </p:txBody>
      </p:sp>
      <p:sp>
        <p:nvSpPr>
          <p:cNvPr id="47" name="Text 44"/>
          <p:cNvSpPr/>
          <p:nvPr/>
        </p:nvSpPr>
        <p:spPr>
          <a:xfrm>
            <a:off x="7432358" y="10506075"/>
            <a:ext cx="66802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Отображает список всех путей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@RequestMapping.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48" name="Shape 45"/>
          <p:cNvSpPr/>
          <p:nvPr/>
        </p:nvSpPr>
        <p:spPr>
          <a:xfrm>
            <a:off x="404455" y="11126033"/>
            <a:ext cx="13821489" cy="6955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9" name="Text 46"/>
          <p:cNvSpPr/>
          <p:nvPr/>
        </p:nvSpPr>
        <p:spPr>
          <a:xfrm>
            <a:off x="517803" y="11201638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scheduledtasks</a:t>
            </a:r>
            <a:endParaRPr lang="en-US" sz="850" dirty="0"/>
          </a:p>
        </p:txBody>
      </p:sp>
      <p:sp>
        <p:nvSpPr>
          <p:cNvPr id="50" name="Text 47"/>
          <p:cNvSpPr/>
          <p:nvPr/>
        </p:nvSpPr>
        <p:spPr>
          <a:xfrm>
            <a:off x="7432358" y="11201638"/>
            <a:ext cx="66802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Отображает запланированные задачи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(scheduled tasks).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51" name="Shape 48"/>
          <p:cNvSpPr/>
          <p:nvPr/>
        </p:nvSpPr>
        <p:spPr>
          <a:xfrm>
            <a:off x="404455" y="11821597"/>
            <a:ext cx="13821489" cy="12399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2" name="Text 49"/>
          <p:cNvSpPr/>
          <p:nvPr/>
        </p:nvSpPr>
        <p:spPr>
          <a:xfrm>
            <a:off x="517803" y="11897201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sessions</a:t>
            </a:r>
            <a:endParaRPr lang="en-US" sz="850" dirty="0"/>
          </a:p>
        </p:txBody>
      </p:sp>
      <p:sp>
        <p:nvSpPr>
          <p:cNvPr id="53" name="Text 50"/>
          <p:cNvSpPr/>
          <p:nvPr/>
        </p:nvSpPr>
        <p:spPr>
          <a:xfrm>
            <a:off x="7432358" y="11897201"/>
            <a:ext cx="66802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Позволяет извлекать и удалять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пользовательские сессии из хранилищ,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поддерживаемых Spring Session. Недоступно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 использовании Spring Session для реактивных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веб-приложений.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54" name="Shape 51"/>
          <p:cNvSpPr/>
          <p:nvPr/>
        </p:nvSpPr>
        <p:spPr>
          <a:xfrm>
            <a:off x="404455" y="13061513"/>
            <a:ext cx="13821489" cy="6955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5" name="Text 52"/>
          <p:cNvSpPr/>
          <p:nvPr/>
        </p:nvSpPr>
        <p:spPr>
          <a:xfrm>
            <a:off x="517803" y="13137118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shutdown</a:t>
            </a:r>
            <a:endParaRPr lang="en-US" sz="850" dirty="0"/>
          </a:p>
        </p:txBody>
      </p:sp>
      <p:sp>
        <p:nvSpPr>
          <p:cNvPr id="56" name="Text 53"/>
          <p:cNvSpPr/>
          <p:nvPr/>
        </p:nvSpPr>
        <p:spPr>
          <a:xfrm>
            <a:off x="7432358" y="13137118"/>
            <a:ext cx="66802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Позволяет приложению корректно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завершить работу.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57" name="Shape 54"/>
          <p:cNvSpPr/>
          <p:nvPr/>
        </p:nvSpPr>
        <p:spPr>
          <a:xfrm>
            <a:off x="404455" y="13757077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8" name="Text 55"/>
          <p:cNvSpPr/>
          <p:nvPr/>
        </p:nvSpPr>
        <p:spPr>
          <a:xfrm>
            <a:off x="517803" y="13832681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threaddump</a:t>
            </a:r>
            <a:endParaRPr lang="en-US" sz="850" dirty="0"/>
          </a:p>
        </p:txBody>
      </p:sp>
      <p:sp>
        <p:nvSpPr>
          <p:cNvPr id="59" name="Text 56"/>
          <p:cNvSpPr/>
          <p:nvPr/>
        </p:nvSpPr>
        <p:spPr>
          <a:xfrm>
            <a:off x="7432358" y="13832681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Отображает информацию о потоках</a:t>
            </a:r>
            <a:endParaRPr lang="en-US" sz="850" dirty="0"/>
          </a:p>
        </p:txBody>
      </p:sp>
      <p:sp>
        <p:nvSpPr>
          <p:cNvPr id="60" name="Text 57"/>
          <p:cNvSpPr/>
          <p:nvPr/>
        </p:nvSpPr>
        <p:spPr>
          <a:xfrm>
            <a:off x="396835" y="1422487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863685"/>
            <a:ext cx="122520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Включение и отключение конечных точек 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9126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 включения конечной точки shutdown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5306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management.endpoint.shutdown.enabled.true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1487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7667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Также можно включить абсолютно все конечные точки и включать только нужные нам: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3848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Отключение всех конечных точек актуатора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0028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management.endpoint.shutdown.enabled.true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78355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Выдача доступа к конечным точкам через http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54127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 переходе по url 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/actuator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нам покажется информация только о конечных точках health и info т.к доступ к остальным конечным точкам через http запрещен из соображений безопасности.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Включить доступ к ним можно добавиd настройку в файл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application.properties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8851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management.endpoint.web.exposure.include= health, info env и другие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CC9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5031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 включения доступа ко всем конечным точкам можно задать настройку: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management.endpoint.web.exposure.include=*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48413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Отключение отдельной точки задается настройкой: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management.endpoint.web.exposure.exclude=env (задается имя точки)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4650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Отключить сразу все точки можно задав вот такую настройку: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70831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management.endpoint.web.exposure.exclude=*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43637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Настройка базового url для доступа ко всем точкам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1940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 умолчанию все конечные точки доступны по url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/actuator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121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Изменение базового url задается вот такой настройкой: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302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management.endpoints.web.base-path=/{url до точки входа}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2025-05-16T09:42:35Z</dcterms:created>
  <dcterms:modified xsi:type="dcterms:W3CDTF">2025-05-16T09:42:35Z</dcterms:modified>
</cp:coreProperties>
</file>